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5"/>
  </p:notesMasterIdLst>
  <p:sldIdLst>
    <p:sldId id="266" r:id="rId2"/>
    <p:sldId id="283" r:id="rId3"/>
    <p:sldId id="260" r:id="rId4"/>
    <p:sldId id="276" r:id="rId5"/>
    <p:sldId id="387" r:id="rId6"/>
    <p:sldId id="282" r:id="rId7"/>
    <p:sldId id="280" r:id="rId8"/>
    <p:sldId id="390" r:id="rId9"/>
    <p:sldId id="391" r:id="rId10"/>
    <p:sldId id="274" r:id="rId11"/>
    <p:sldId id="281" r:id="rId12"/>
    <p:sldId id="389" r:id="rId13"/>
    <p:sldId id="39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1"/>
    <p:restoredTop sz="95588"/>
  </p:normalViewPr>
  <p:slideViewPr>
    <p:cSldViewPr snapToGrid="0" snapToObjects="1">
      <p:cViewPr>
        <p:scale>
          <a:sx n="74" d="100"/>
          <a:sy n="74" d="100"/>
        </p:scale>
        <p:origin x="116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B73A9-1451-8F4F-997A-016EF5CA78D3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E40CF-7DEA-F64D-87ED-F42A50013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4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40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31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12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24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1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09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97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32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61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72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4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5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141E45-1B17-AB4A-B7DA-BB9241C25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20" y="2"/>
            <a:ext cx="12191980" cy="685799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D6411-B240-FA4D-9421-D3B07366B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r>
              <a:rPr lang="en-US" altLang="zh-CN" sz="4600" dirty="0" err="1">
                <a:latin typeface="+mn-lt"/>
              </a:rPr>
              <a:t>iMPACT</a:t>
            </a:r>
            <a:r>
              <a:rPr lang="en-US" altLang="zh-CN" sz="4600" dirty="0">
                <a:latin typeface="+mn-lt"/>
              </a:rPr>
              <a:t> OF coVID-19 ON CRIMES IN la </a:t>
            </a:r>
            <a:r>
              <a:rPr lang="en-US" altLang="zh-CN" sz="4600" dirty="0" err="1">
                <a:latin typeface="+mn-lt"/>
              </a:rPr>
              <a:t>cOUNTY</a:t>
            </a:r>
            <a:r>
              <a:rPr lang="en-US" altLang="zh-CN" sz="4600" dirty="0">
                <a:latin typeface="+mn-lt"/>
              </a:rPr>
              <a:t> </a:t>
            </a:r>
            <a:endParaRPr lang="en-US" sz="46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E495E-9807-C548-8E66-B4BFE5675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r>
              <a:rPr lang="en-US"/>
              <a:t>Yan Sun, Sidong Wang, Shangshang Wang, Ruiqi Zhu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5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itting, water, people, large&#10;&#10;Description automatically generated">
            <a:extLst>
              <a:ext uri="{FF2B5EF4-FFF2-40B4-BE49-F238E27FC236}">
                <a16:creationId xmlns:a16="http://schemas.microsoft.com/office/drawing/2014/main" id="{DB6EFD75-9C50-024C-A9B6-2BE4BC49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16" y="1202314"/>
            <a:ext cx="3552430" cy="2373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8EF837-B2D9-544C-B028-8308D2E04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257" r="9091"/>
          <a:stretch/>
        </p:blipFill>
        <p:spPr>
          <a:xfrm>
            <a:off x="20" y="0"/>
            <a:ext cx="12191980" cy="30855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71E4B5-C7C2-6F4B-AF70-6B2F7887D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84" y="1136117"/>
            <a:ext cx="3552430" cy="25056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926C8D-8EA1-0A45-BAF4-7D0C6CCBC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700" y="1136117"/>
            <a:ext cx="3552430" cy="250565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DF6859-EA75-4542-A0B0-F1F4E7CEFB88}"/>
              </a:ext>
            </a:extLst>
          </p:cNvPr>
          <p:cNvSpPr txBox="1">
            <a:spLocks/>
          </p:cNvSpPr>
          <p:nvPr/>
        </p:nvSpPr>
        <p:spPr>
          <a:xfrm>
            <a:off x="839788" y="365126"/>
            <a:ext cx="11218862" cy="541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/>
              <a:t>Long-term Dynamic Harmonic Regression Model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4E17E4-368B-264A-B30B-A9AA2ADA9544}"/>
              </a:ext>
            </a:extLst>
          </p:cNvPr>
          <p:cNvSpPr txBox="1"/>
          <p:nvPr/>
        </p:nvSpPr>
        <p:spPr>
          <a:xfrm>
            <a:off x="5682365" y="3641774"/>
            <a:ext cx="275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Seasonality</a:t>
            </a:r>
            <a:endParaRPr lang="en-CN" dirty="0"/>
          </a:p>
        </p:txBody>
      </p:sp>
      <p:pic>
        <p:nvPicPr>
          <p:cNvPr id="12" name="Picture 11" descr="A picture containing bird&#10;&#10;Description automatically generated">
            <a:extLst>
              <a:ext uri="{FF2B5EF4-FFF2-40B4-BE49-F238E27FC236}">
                <a16:creationId xmlns:a16="http://schemas.microsoft.com/office/drawing/2014/main" id="{779BA908-0A8B-B644-B608-ED19E56EED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5"/>
          <a:stretch/>
        </p:blipFill>
        <p:spPr>
          <a:xfrm>
            <a:off x="8840622" y="4287235"/>
            <a:ext cx="3351378" cy="17642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AF1F24-51BD-7A43-A61C-4F5506A95573}"/>
              </a:ext>
            </a:extLst>
          </p:cNvPr>
          <p:cNvSpPr txBox="1"/>
          <p:nvPr/>
        </p:nvSpPr>
        <p:spPr>
          <a:xfrm flipH="1">
            <a:off x="9512381" y="3641774"/>
            <a:ext cx="246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Residuals </a:t>
            </a:r>
            <a:r>
              <a:rPr lang="zh-CN" altLang="en-US" dirty="0"/>
              <a:t>～</a:t>
            </a:r>
            <a:r>
              <a:rPr lang="en-US" altLang="zh-CN" dirty="0"/>
              <a:t>N(0,</a:t>
            </a:r>
            <a:r>
              <a:rPr lang="el-GR" b="1" dirty="0"/>
              <a:t> </a:t>
            </a:r>
            <a:r>
              <a:rPr lang="el-GR" dirty="0"/>
              <a:t>σ</a:t>
            </a:r>
            <a:r>
              <a:rPr lang="en-US" dirty="0"/>
              <a:t>)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EC332A-BE38-AD46-8E80-592BB0468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0344" y="4287235"/>
            <a:ext cx="3829631" cy="5946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657328-C488-ED46-8414-D59B3115AEAA}"/>
              </a:ext>
            </a:extLst>
          </p:cNvPr>
          <p:cNvSpPr txBox="1"/>
          <p:nvPr/>
        </p:nvSpPr>
        <p:spPr>
          <a:xfrm>
            <a:off x="4770344" y="5251231"/>
            <a:ext cx="382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here </a:t>
            </a:r>
            <a:r>
              <a:rPr lang="el-GR" dirty="0"/>
              <a:t>η</a:t>
            </a:r>
            <a:r>
              <a:rPr lang="en-US" dirty="0"/>
              <a:t>_t = ARIMA(1,1,2)</a:t>
            </a:r>
            <a:r>
              <a:rPr lang="en-CN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18BF3A-6A1E-2745-9CDD-83D1E9C903EE}"/>
              </a:ext>
            </a:extLst>
          </p:cNvPr>
          <p:cNvSpPr txBox="1"/>
          <p:nvPr/>
        </p:nvSpPr>
        <p:spPr>
          <a:xfrm>
            <a:off x="1007733" y="3826440"/>
            <a:ext cx="332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Project long-term criminality after reopening using 2010-2019 crime statistics</a:t>
            </a:r>
          </a:p>
        </p:txBody>
      </p:sp>
    </p:spTree>
    <p:extLst>
      <p:ext uri="{BB962C8B-B14F-4D97-AF65-F5344CB8AC3E}">
        <p14:creationId xmlns:p14="http://schemas.microsoft.com/office/powerpoint/2010/main" val="3829845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CBB35CA-08F5-F648-984A-E1A41AD867ED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593753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Future Projection</a:t>
            </a:r>
            <a:endParaRPr lang="en-US" sz="360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723D0F5-3354-7A4C-B4E6-D5AAF1989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0" t="1162" r="9881" b="-1162"/>
          <a:stretch/>
        </p:blipFill>
        <p:spPr>
          <a:xfrm>
            <a:off x="7782404" y="512262"/>
            <a:ext cx="4176215" cy="3180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2DA3E9-E25E-0543-A604-F13EC07BC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257" r="9091"/>
          <a:stretch/>
        </p:blipFill>
        <p:spPr>
          <a:xfrm>
            <a:off x="0" y="0"/>
            <a:ext cx="12191980" cy="30855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D58EE3D-E2FF-E141-9AB2-6E865DA990CC}"/>
              </a:ext>
            </a:extLst>
          </p:cNvPr>
          <p:cNvGrpSpPr/>
          <p:nvPr/>
        </p:nvGrpSpPr>
        <p:grpSpPr>
          <a:xfrm>
            <a:off x="861464" y="2498676"/>
            <a:ext cx="7294278" cy="4378340"/>
            <a:chOff x="730605" y="2246696"/>
            <a:chExt cx="7471699" cy="4611304"/>
          </a:xfrm>
        </p:grpSpPr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89D3B76B-BF56-ED48-B86D-5527136B2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605" y="2246696"/>
              <a:ext cx="7471699" cy="4611304"/>
            </a:xfrm>
            <a:prstGeom prst="rect">
              <a:avLst/>
            </a:prstGeom>
          </p:spPr>
        </p:pic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408A3C8-29AE-D343-8452-25FE35C6E808}"/>
                </a:ext>
              </a:extLst>
            </p:cNvPr>
            <p:cNvSpPr/>
            <p:nvPr/>
          </p:nvSpPr>
          <p:spPr>
            <a:xfrm>
              <a:off x="3074382" y="2691643"/>
              <a:ext cx="1766922" cy="54886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</a:rPr>
                <a:t>Peak in August – October Due to Seasonality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A4FB1F-A6B9-7B40-B41B-0519A1E26286}"/>
              </a:ext>
            </a:extLst>
          </p:cNvPr>
          <p:cNvCxnSpPr>
            <a:cxnSpLocks/>
          </p:cNvCxnSpPr>
          <p:nvPr/>
        </p:nvCxnSpPr>
        <p:spPr>
          <a:xfrm flipV="1">
            <a:off x="5206411" y="2415098"/>
            <a:ext cx="2786282" cy="808344"/>
          </a:xfrm>
          <a:prstGeom prst="straightConnector1">
            <a:avLst/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1222F1-3FB9-4B49-9222-A9CCDE3C2EA5}"/>
              </a:ext>
            </a:extLst>
          </p:cNvPr>
          <p:cNvSpPr txBox="1"/>
          <p:nvPr/>
        </p:nvSpPr>
        <p:spPr>
          <a:xfrm>
            <a:off x="861464" y="1116538"/>
            <a:ext cx="7049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our Time Series Analysis using short-term and long-term ARIMA Models, We project the total crimes in LA County to gradually increase after reopening and peak in the fall due to Seasonality.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7146FC3-2CF3-9C49-827C-E22A256E198B}"/>
              </a:ext>
            </a:extLst>
          </p:cNvPr>
          <p:cNvSpPr/>
          <p:nvPr/>
        </p:nvSpPr>
        <p:spPr>
          <a:xfrm>
            <a:off x="3136765" y="4516852"/>
            <a:ext cx="875303" cy="3419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Gradual Reopening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88D877-4220-3044-80A7-41C07C6823F3}"/>
              </a:ext>
            </a:extLst>
          </p:cNvPr>
          <p:cNvSpPr/>
          <p:nvPr/>
        </p:nvSpPr>
        <p:spPr>
          <a:xfrm rot="20472036">
            <a:off x="8527550" y="1796034"/>
            <a:ext cx="624239" cy="1363187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7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5">
            <a:extLst>
              <a:ext uri="{FF2B5EF4-FFF2-40B4-BE49-F238E27FC236}">
                <a16:creationId xmlns:a16="http://schemas.microsoft.com/office/drawing/2014/main" id="{E06C8435-648F-F240-94A7-9C5553193FF5}"/>
              </a:ext>
            </a:extLst>
          </p:cNvPr>
          <p:cNvSpPr/>
          <p:nvPr/>
        </p:nvSpPr>
        <p:spPr>
          <a:xfrm>
            <a:off x="7230159" y="3141456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56">
            <a:extLst>
              <a:ext uri="{FF2B5EF4-FFF2-40B4-BE49-F238E27FC236}">
                <a16:creationId xmlns:a16="http://schemas.microsoft.com/office/drawing/2014/main" id="{2980DA15-14D6-C84C-A176-275A55699F7C}"/>
              </a:ext>
            </a:extLst>
          </p:cNvPr>
          <p:cNvSpPr/>
          <p:nvPr/>
        </p:nvSpPr>
        <p:spPr>
          <a:xfrm>
            <a:off x="6359166" y="4529938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Oval 57">
            <a:extLst>
              <a:ext uri="{FF2B5EF4-FFF2-40B4-BE49-F238E27FC236}">
                <a16:creationId xmlns:a16="http://schemas.microsoft.com/office/drawing/2014/main" id="{018A508C-69EE-024C-85D8-687BF09B2F15}"/>
              </a:ext>
            </a:extLst>
          </p:cNvPr>
          <p:cNvSpPr/>
          <p:nvPr/>
        </p:nvSpPr>
        <p:spPr>
          <a:xfrm>
            <a:off x="4834249" y="4529938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Oval 58">
            <a:extLst>
              <a:ext uri="{FF2B5EF4-FFF2-40B4-BE49-F238E27FC236}">
                <a16:creationId xmlns:a16="http://schemas.microsoft.com/office/drawing/2014/main" id="{6D9F690A-D124-B745-A2DB-2A83C41A11FC}"/>
              </a:ext>
            </a:extLst>
          </p:cNvPr>
          <p:cNvSpPr/>
          <p:nvPr/>
        </p:nvSpPr>
        <p:spPr>
          <a:xfrm>
            <a:off x="4722793" y="1626315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Oval 56">
            <a:extLst>
              <a:ext uri="{FF2B5EF4-FFF2-40B4-BE49-F238E27FC236}">
                <a16:creationId xmlns:a16="http://schemas.microsoft.com/office/drawing/2014/main" id="{434ACC51-F4D2-0E47-B715-A901952CFCB3}"/>
              </a:ext>
            </a:extLst>
          </p:cNvPr>
          <p:cNvSpPr/>
          <p:nvPr/>
        </p:nvSpPr>
        <p:spPr>
          <a:xfrm>
            <a:off x="6308231" y="1616311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Oval 59">
            <a:extLst>
              <a:ext uri="{FF2B5EF4-FFF2-40B4-BE49-F238E27FC236}">
                <a16:creationId xmlns:a16="http://schemas.microsoft.com/office/drawing/2014/main" id="{D7286EAF-468A-C144-9B51-30BC25B57CF3}"/>
              </a:ext>
            </a:extLst>
          </p:cNvPr>
          <p:cNvSpPr/>
          <p:nvPr/>
        </p:nvSpPr>
        <p:spPr>
          <a:xfrm>
            <a:off x="3839974" y="3076718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Oval 61">
            <a:extLst>
              <a:ext uri="{FF2B5EF4-FFF2-40B4-BE49-F238E27FC236}">
                <a16:creationId xmlns:a16="http://schemas.microsoft.com/office/drawing/2014/main" id="{965331E2-2AEB-8145-BF54-6D0453C1BC5C}"/>
              </a:ext>
            </a:extLst>
          </p:cNvPr>
          <p:cNvSpPr/>
          <p:nvPr/>
        </p:nvSpPr>
        <p:spPr>
          <a:xfrm>
            <a:off x="4983016" y="2501377"/>
            <a:ext cx="2225967" cy="2225967"/>
          </a:xfrm>
          <a:prstGeom prst="ellipse">
            <a:avLst/>
          </a:prstGeom>
          <a:noFill/>
          <a:ln w="1143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1F0711-9506-6848-BEB5-A843B0CD2B4A}"/>
              </a:ext>
            </a:extLst>
          </p:cNvPr>
          <p:cNvSpPr txBox="1">
            <a:spLocks/>
          </p:cNvSpPr>
          <p:nvPr/>
        </p:nvSpPr>
        <p:spPr>
          <a:xfrm>
            <a:off x="839788" y="584200"/>
            <a:ext cx="5397239" cy="609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Discussion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and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Insight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28E29-B1B9-794C-8718-C7676B401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57" r="9091"/>
          <a:stretch/>
        </p:blipFill>
        <p:spPr>
          <a:xfrm>
            <a:off x="0" y="-81656"/>
            <a:ext cx="12191980" cy="424556"/>
          </a:xfrm>
          <a:prstGeom prst="rect">
            <a:avLst/>
          </a:prstGeom>
        </p:spPr>
      </p:pic>
      <p:grpSp>
        <p:nvGrpSpPr>
          <p:cNvPr id="13" name="Group 2">
            <a:extLst>
              <a:ext uri="{FF2B5EF4-FFF2-40B4-BE49-F238E27FC236}">
                <a16:creationId xmlns:a16="http://schemas.microsoft.com/office/drawing/2014/main" id="{7451C27C-99E3-C344-93A0-6AEF8F9496DB}"/>
              </a:ext>
            </a:extLst>
          </p:cNvPr>
          <p:cNvGrpSpPr/>
          <p:nvPr/>
        </p:nvGrpSpPr>
        <p:grpSpPr>
          <a:xfrm>
            <a:off x="1771515" y="1434620"/>
            <a:ext cx="2911651" cy="1066757"/>
            <a:chOff x="680500" y="1377063"/>
            <a:chExt cx="2175465" cy="10667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26B8DC-94E3-6E40-BAEB-CE7E9B9395AF}"/>
                </a:ext>
              </a:extLst>
            </p:cNvPr>
            <p:cNvSpPr txBox="1"/>
            <p:nvPr/>
          </p:nvSpPr>
          <p:spPr>
            <a:xfrm>
              <a:off x="680500" y="1377063"/>
              <a:ext cx="217546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Prepare for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Increase of Total Crimes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After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Reopening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60F596-0E2C-A340-8C41-EF40130D5456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Residents and the Police Department should prepare for the projected increase in crimes after reopening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85867903-8041-9E4C-A4DA-49684B38FD6B}"/>
              </a:ext>
            </a:extLst>
          </p:cNvPr>
          <p:cNvGrpSpPr/>
          <p:nvPr/>
        </p:nvGrpSpPr>
        <p:grpSpPr>
          <a:xfrm>
            <a:off x="971254" y="3146005"/>
            <a:ext cx="2911651" cy="1436089"/>
            <a:chOff x="680500" y="1377063"/>
            <a:chExt cx="2175465" cy="14360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2E5A35-C3E5-6D49-A663-CC8FFF6E91D2}"/>
                </a:ext>
              </a:extLst>
            </p:cNvPr>
            <p:cNvSpPr txBox="1"/>
            <p:nvPr/>
          </p:nvSpPr>
          <p:spPr>
            <a:xfrm>
              <a:off x="680500" y="1377063"/>
              <a:ext cx="217546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Pay Close Attention to Certain Areas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13A6CF-5A5D-C34B-95EB-BD2040973754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LAPD should focus on certain areas with historical high crime rate and highest unemployment rate such as South LA, Central LA and the Antelope Valley.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">
            <a:extLst>
              <a:ext uri="{FF2B5EF4-FFF2-40B4-BE49-F238E27FC236}">
                <a16:creationId xmlns:a16="http://schemas.microsoft.com/office/drawing/2014/main" id="{B60E7F7E-8474-1843-B540-FEA967625622}"/>
              </a:ext>
            </a:extLst>
          </p:cNvPr>
          <p:cNvGrpSpPr/>
          <p:nvPr/>
        </p:nvGrpSpPr>
        <p:grpSpPr>
          <a:xfrm>
            <a:off x="1697781" y="4912884"/>
            <a:ext cx="2911651" cy="1805421"/>
            <a:chOff x="680500" y="1377063"/>
            <a:chExt cx="2175465" cy="18054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7AE1F0-96BD-3741-B062-A5CEFAD1B8CE}"/>
                </a:ext>
              </a:extLst>
            </p:cNvPr>
            <p:cNvSpPr txBox="1"/>
            <p:nvPr/>
          </p:nvSpPr>
          <p:spPr>
            <a:xfrm>
              <a:off x="680500" y="1377063"/>
              <a:ext cx="217546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Provide Help For Domestic Violence Victims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D1CD6F-47DA-A94B-9904-F6014D4EF10C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Due to lockdown and fear for infection, domestic violence victims might not reach out or get the help they needed. Non-profit organizations and the LAPD should provide help for domestic violence victims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7A22B46D-CD01-244D-B159-862EC3C77385}"/>
              </a:ext>
            </a:extLst>
          </p:cNvPr>
          <p:cNvGrpSpPr/>
          <p:nvPr/>
        </p:nvGrpSpPr>
        <p:grpSpPr>
          <a:xfrm>
            <a:off x="7767800" y="1428155"/>
            <a:ext cx="3300534" cy="1382170"/>
            <a:chOff x="666942" y="1377063"/>
            <a:chExt cx="2466022" cy="13821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E9FEDE-D3F2-5E41-BD0F-9FD444C47E91}"/>
                </a:ext>
              </a:extLst>
            </p:cNvPr>
            <p:cNvSpPr txBox="1"/>
            <p:nvPr/>
          </p:nvSpPr>
          <p:spPr>
            <a:xfrm>
              <a:off x="680500" y="1377063"/>
              <a:ext cx="236945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School and Community Should Monitor Child Abuse and Neglect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1DC03C-2A76-B24E-B644-DD34AEB696B4}"/>
                </a:ext>
              </a:extLst>
            </p:cNvPr>
            <p:cNvSpPr txBox="1"/>
            <p:nvPr/>
          </p:nvSpPr>
          <p:spPr>
            <a:xfrm>
              <a:off x="666942" y="1928236"/>
              <a:ext cx="24660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Child abuse and neglected cases are anticipated to increase after end of lockdown. School and Community should closely monitor and report case.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">
            <a:extLst>
              <a:ext uri="{FF2B5EF4-FFF2-40B4-BE49-F238E27FC236}">
                <a16:creationId xmlns:a16="http://schemas.microsoft.com/office/drawing/2014/main" id="{0BADF99A-D4D6-8A46-B8DD-EBD595BEB18A}"/>
              </a:ext>
            </a:extLst>
          </p:cNvPr>
          <p:cNvGrpSpPr/>
          <p:nvPr/>
        </p:nvGrpSpPr>
        <p:grpSpPr>
          <a:xfrm>
            <a:off x="8440959" y="3101929"/>
            <a:ext cx="2911651" cy="1066757"/>
            <a:chOff x="680500" y="1377063"/>
            <a:chExt cx="2175465" cy="10667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EFF9A9-F4FA-614F-808E-2945A1829D21}"/>
                </a:ext>
              </a:extLst>
            </p:cNvPr>
            <p:cNvSpPr txBox="1"/>
            <p:nvPr/>
          </p:nvSpPr>
          <p:spPr>
            <a:xfrm>
              <a:off x="680500" y="1377063"/>
              <a:ext cx="217546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Alcohol and Drug related Crimes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EB5862-265C-E340-804E-60AE157CF60D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 social gathering would increase after reopening, Alcohol and Drug related Crimes would increase.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">
            <a:extLst>
              <a:ext uri="{FF2B5EF4-FFF2-40B4-BE49-F238E27FC236}">
                <a16:creationId xmlns:a16="http://schemas.microsoft.com/office/drawing/2014/main" id="{7E2ACE49-52E4-B742-B059-46DC0F1F161E}"/>
              </a:ext>
            </a:extLst>
          </p:cNvPr>
          <p:cNvGrpSpPr/>
          <p:nvPr/>
        </p:nvGrpSpPr>
        <p:grpSpPr>
          <a:xfrm>
            <a:off x="7767800" y="4845570"/>
            <a:ext cx="2911651" cy="1620755"/>
            <a:chOff x="680500" y="1377063"/>
            <a:chExt cx="2175465" cy="162075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809235-D247-1B4A-9F6C-9680068185A3}"/>
                </a:ext>
              </a:extLst>
            </p:cNvPr>
            <p:cNvSpPr txBox="1"/>
            <p:nvPr/>
          </p:nvSpPr>
          <p:spPr>
            <a:xfrm>
              <a:off x="680500" y="1377063"/>
              <a:ext cx="217546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Prepare for Increase in Traffic Crimes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B1D0A-D8A9-ED4D-854E-F53A504BE1E4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Although LA County has experienced a drastic drop in Traffic, residents and LAPD should increase increase in Traffic crimes as LA reopens. Plan constructions on highways during lockdown to prepare.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2" name="Graphic 31" descr="Child with balloon">
            <a:extLst>
              <a:ext uri="{FF2B5EF4-FFF2-40B4-BE49-F238E27FC236}">
                <a16:creationId xmlns:a16="http://schemas.microsoft.com/office/drawing/2014/main" id="{0BED7449-9860-C449-8EBD-53C767C36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5744" y="1768138"/>
            <a:ext cx="733239" cy="733239"/>
          </a:xfrm>
          <a:prstGeom prst="rect">
            <a:avLst/>
          </a:prstGeom>
        </p:spPr>
      </p:pic>
      <p:pic>
        <p:nvPicPr>
          <p:cNvPr id="34" name="Graphic 33" descr="Martini">
            <a:extLst>
              <a:ext uri="{FF2B5EF4-FFF2-40B4-BE49-F238E27FC236}">
                <a16:creationId xmlns:a16="http://schemas.microsoft.com/office/drawing/2014/main" id="{0073200F-9988-DE46-9A8D-FF688B7FD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5676" y="3360347"/>
            <a:ext cx="808339" cy="808339"/>
          </a:xfrm>
          <a:prstGeom prst="rect">
            <a:avLst/>
          </a:prstGeom>
        </p:spPr>
      </p:pic>
      <p:pic>
        <p:nvPicPr>
          <p:cNvPr id="35" name="Graphic 34" descr="Traffic light">
            <a:extLst>
              <a:ext uri="{FF2B5EF4-FFF2-40B4-BE49-F238E27FC236}">
                <a16:creationId xmlns:a16="http://schemas.microsoft.com/office/drawing/2014/main" id="{B8425C93-77E8-B044-ADE9-2304292C0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3200" y="4683641"/>
            <a:ext cx="767876" cy="767876"/>
          </a:xfrm>
          <a:prstGeom prst="rect">
            <a:avLst/>
          </a:prstGeom>
        </p:spPr>
      </p:pic>
      <p:pic>
        <p:nvPicPr>
          <p:cNvPr id="36" name="Graphic 35" descr="Gender">
            <a:extLst>
              <a:ext uri="{FF2B5EF4-FFF2-40B4-BE49-F238E27FC236}">
                <a16:creationId xmlns:a16="http://schemas.microsoft.com/office/drawing/2014/main" id="{D26C8687-7AC3-8B49-8DFB-08CFC93C9C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0129" y="4791348"/>
            <a:ext cx="579734" cy="579734"/>
          </a:xfrm>
          <a:prstGeom prst="rect">
            <a:avLst/>
          </a:prstGeom>
        </p:spPr>
      </p:pic>
      <p:pic>
        <p:nvPicPr>
          <p:cNvPr id="38" name="Graphic 37" descr="Upward trend">
            <a:extLst>
              <a:ext uri="{FF2B5EF4-FFF2-40B4-BE49-F238E27FC236}">
                <a16:creationId xmlns:a16="http://schemas.microsoft.com/office/drawing/2014/main" id="{723747DD-B7F4-0C43-8408-C5B25EF59A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66806" y="1860324"/>
            <a:ext cx="587255" cy="5872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2AF63D9-A941-9143-AFF9-EE86A64641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9114" y="3388972"/>
            <a:ext cx="524052" cy="5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6411-B240-FA4D-9421-D3B07366B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483" y="2320119"/>
            <a:ext cx="8639034" cy="2711920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dirty="0">
                <a:ln/>
                <a:solidFill>
                  <a:schemeClr val="accent4"/>
                </a:solidFill>
              </a:rPr>
              <a:t>Thank You </a:t>
            </a:r>
            <a:br>
              <a:rPr lang="en-US" dirty="0">
                <a:ln/>
                <a:solidFill>
                  <a:schemeClr val="accent4"/>
                </a:solidFill>
              </a:rPr>
            </a:br>
            <a:r>
              <a:rPr lang="en-US" dirty="0">
                <a:ln/>
                <a:solidFill>
                  <a:schemeClr val="accent4"/>
                </a:solidFill>
              </a:rPr>
              <a:t>AND </a:t>
            </a:r>
            <a:br>
              <a:rPr lang="en-US" dirty="0">
                <a:ln/>
                <a:solidFill>
                  <a:schemeClr val="accent4"/>
                </a:solidFill>
              </a:rPr>
            </a:br>
            <a:r>
              <a:rPr lang="en-US" dirty="0">
                <a:ln/>
                <a:solidFill>
                  <a:schemeClr val="accent4"/>
                </a:solidFill>
              </a:rPr>
              <a:t>Stay Safe</a:t>
            </a:r>
            <a:r>
              <a:rPr lang="en-US" dirty="0">
                <a:ln/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E495E-9807-C548-8E66-B4BFE5675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6483" y="5786590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From Yan Sun, Sidong Wang, </a:t>
            </a:r>
            <a:r>
              <a:rPr lang="en-US" dirty="0" err="1">
                <a:solidFill>
                  <a:schemeClr val="accent4"/>
                </a:solidFill>
              </a:rPr>
              <a:t>Shangshang</a:t>
            </a:r>
            <a:r>
              <a:rPr lang="en-US" dirty="0">
                <a:solidFill>
                  <a:schemeClr val="accent4"/>
                </a:solidFill>
              </a:rPr>
              <a:t> Wang, </a:t>
            </a:r>
            <a:r>
              <a:rPr lang="en-US" dirty="0" err="1">
                <a:solidFill>
                  <a:schemeClr val="accent4"/>
                </a:solidFill>
              </a:rPr>
              <a:t>Ruiqi</a:t>
            </a:r>
            <a:r>
              <a:rPr lang="en-US" dirty="0">
                <a:solidFill>
                  <a:schemeClr val="accent4"/>
                </a:solidFill>
              </a:rPr>
              <a:t> Zhu</a:t>
            </a:r>
          </a:p>
        </p:txBody>
      </p:sp>
    </p:spTree>
    <p:extLst>
      <p:ext uri="{BB962C8B-B14F-4D97-AF65-F5344CB8AC3E}">
        <p14:creationId xmlns:p14="http://schemas.microsoft.com/office/powerpoint/2010/main" val="354807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person&#10;&#10;Description automatically generated">
            <a:extLst>
              <a:ext uri="{FF2B5EF4-FFF2-40B4-BE49-F238E27FC236}">
                <a16:creationId xmlns:a16="http://schemas.microsoft.com/office/drawing/2014/main" id="{DE3C1BBF-047D-E94A-A6DD-BEC8AA8C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153" y="1376444"/>
            <a:ext cx="2222048" cy="2330820"/>
          </a:xfrm>
          <a:prstGeom prst="rect">
            <a:avLst/>
          </a:prstGeom>
        </p:spPr>
      </p:pic>
      <p:pic>
        <p:nvPicPr>
          <p:cNvPr id="12" name="Picture 11" descr="A close up of a person in front of a window&#10;&#10;Description automatically generated">
            <a:extLst>
              <a:ext uri="{FF2B5EF4-FFF2-40B4-BE49-F238E27FC236}">
                <a16:creationId xmlns:a16="http://schemas.microsoft.com/office/drawing/2014/main" id="{36F504C2-9FDE-EE40-B158-6048DB8D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88" y="1376444"/>
            <a:ext cx="2330820" cy="2330820"/>
          </a:xfrm>
          <a:prstGeom prst="rect">
            <a:avLst/>
          </a:prstGeom>
        </p:spPr>
      </p:pic>
      <p:pic>
        <p:nvPicPr>
          <p:cNvPr id="14" name="Picture 1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7C47135-B416-3640-BAC4-B11033162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709" y="1376444"/>
            <a:ext cx="2330821" cy="2330821"/>
          </a:xfrm>
          <a:prstGeom prst="rect">
            <a:avLst/>
          </a:prstGeom>
        </p:spPr>
      </p:pic>
      <p:pic>
        <p:nvPicPr>
          <p:cNvPr id="16" name="Picture 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F6502DE-19BF-364E-B2B2-7D9FAD550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931" y="1376444"/>
            <a:ext cx="2330821" cy="233082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90989DA-7462-5F4B-B602-CC670101B955}"/>
              </a:ext>
            </a:extLst>
          </p:cNvPr>
          <p:cNvSpPr txBox="1">
            <a:spLocks/>
          </p:cNvSpPr>
          <p:nvPr/>
        </p:nvSpPr>
        <p:spPr>
          <a:xfrm>
            <a:off x="839788" y="112278"/>
            <a:ext cx="53578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Team Introduction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D1B2A3-0FDF-D740-9476-65EB65ED1C45}"/>
              </a:ext>
            </a:extLst>
          </p:cNvPr>
          <p:cNvSpPr txBox="1"/>
          <p:nvPr/>
        </p:nvSpPr>
        <p:spPr>
          <a:xfrm>
            <a:off x="967946" y="4023211"/>
            <a:ext cx="2563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Ruiqi</a:t>
            </a:r>
            <a:r>
              <a:rPr lang="en-US" b="1" dirty="0"/>
              <a:t> Zhu</a:t>
            </a:r>
          </a:p>
          <a:p>
            <a:r>
              <a:rPr lang="en-US" dirty="0"/>
              <a:t>UCLA 2020</a:t>
            </a:r>
          </a:p>
          <a:p>
            <a:r>
              <a:rPr lang="en-US" dirty="0"/>
              <a:t>Applied Math &amp; Econ</a:t>
            </a:r>
          </a:p>
          <a:p>
            <a:r>
              <a:rPr lang="en-US" dirty="0"/>
              <a:t>Incoming MS student at Columbia University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4D149-8DA5-7C4B-8A38-6285C9DF3501}"/>
              </a:ext>
            </a:extLst>
          </p:cNvPr>
          <p:cNvSpPr txBox="1"/>
          <p:nvPr/>
        </p:nvSpPr>
        <p:spPr>
          <a:xfrm>
            <a:off x="3832167" y="4023211"/>
            <a:ext cx="2563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Shangshang</a:t>
            </a:r>
            <a:r>
              <a:rPr lang="en-US" b="1" dirty="0"/>
              <a:t> Wang</a:t>
            </a:r>
          </a:p>
          <a:p>
            <a:r>
              <a:rPr lang="en-US" dirty="0"/>
              <a:t>UCLA 2020</a:t>
            </a:r>
          </a:p>
          <a:p>
            <a:r>
              <a:rPr lang="en-US" dirty="0"/>
              <a:t>Statistics &amp; Financial Actuarial Math</a:t>
            </a:r>
          </a:p>
          <a:p>
            <a:r>
              <a:rPr lang="en-US" dirty="0"/>
              <a:t>Incoming MS student at Harvard University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E12A7B-6BB5-494D-BF5B-89C1707F0AE3}"/>
              </a:ext>
            </a:extLst>
          </p:cNvPr>
          <p:cNvSpPr txBox="1"/>
          <p:nvPr/>
        </p:nvSpPr>
        <p:spPr>
          <a:xfrm>
            <a:off x="6826376" y="4023210"/>
            <a:ext cx="2563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Sidong Wang</a:t>
            </a:r>
          </a:p>
          <a:p>
            <a:r>
              <a:rPr lang="en-US" dirty="0"/>
              <a:t>UCLA 2020</a:t>
            </a:r>
          </a:p>
          <a:p>
            <a:r>
              <a:rPr lang="en-US" dirty="0"/>
              <a:t>Statistics &amp; Applied Math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58EDD-6FC9-1A4A-94CC-49B6FBAA2306}"/>
              </a:ext>
            </a:extLst>
          </p:cNvPr>
          <p:cNvSpPr txBox="1"/>
          <p:nvPr/>
        </p:nvSpPr>
        <p:spPr>
          <a:xfrm>
            <a:off x="9587508" y="4023210"/>
            <a:ext cx="2563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Yan Sun</a:t>
            </a:r>
          </a:p>
          <a:p>
            <a:r>
              <a:rPr lang="en-US" dirty="0"/>
              <a:t>UCLA 2020</a:t>
            </a:r>
          </a:p>
          <a:p>
            <a:r>
              <a:rPr lang="en-US" dirty="0"/>
              <a:t>Financial Actuarial Math &amp; Statistics Incoming MS student at University of Chicago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8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E984-F63F-1B4F-8AAA-E5BC94EA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4200"/>
            <a:ext cx="3932237" cy="609600"/>
          </a:xfrm>
          <a:noFill/>
          <a:ln>
            <a:noFill/>
          </a:ln>
        </p:spPr>
        <p:txBody>
          <a:bodyPr/>
          <a:lstStyle/>
          <a:p>
            <a:r>
              <a:rPr lang="en-US" sz="3600" b="1" dirty="0"/>
              <a:t>Introduction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69F8-82E5-5449-BF93-1BEC299B2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0" y="3949700"/>
            <a:ext cx="5980112" cy="2667000"/>
          </a:xfrm>
        </p:spPr>
        <p:txBody>
          <a:bodyPr>
            <a:normAutofit/>
          </a:bodyPr>
          <a:lstStyle/>
          <a:p>
            <a:r>
              <a:rPr lang="en-US" sz="2000" dirty="0"/>
              <a:t>Analyze the </a:t>
            </a:r>
            <a:r>
              <a:rPr lang="en-US" sz="2000" b="1" dirty="0"/>
              <a:t>factors</a:t>
            </a:r>
            <a:r>
              <a:rPr lang="en-US" sz="2000" dirty="0"/>
              <a:t> related to Crimes Trend</a:t>
            </a:r>
          </a:p>
          <a:p>
            <a:r>
              <a:rPr lang="en-US" sz="2000" dirty="0"/>
              <a:t>changes of crimes in LA county </a:t>
            </a:r>
            <a:r>
              <a:rPr lang="en-US" sz="2000" b="1" dirty="0"/>
              <a:t>by category </a:t>
            </a:r>
            <a:r>
              <a:rPr lang="en-US" sz="2000" dirty="0"/>
              <a:t>from pre COVID-19 to post COVID-19</a:t>
            </a:r>
          </a:p>
          <a:p>
            <a:r>
              <a:rPr lang="en-US" sz="2000" dirty="0"/>
              <a:t>Explore the change in crimes </a:t>
            </a:r>
            <a:r>
              <a:rPr lang="en-US" sz="2000" b="1" dirty="0"/>
              <a:t>by individual city </a:t>
            </a:r>
            <a:r>
              <a:rPr lang="en-US" sz="2000" dirty="0"/>
              <a:t>in LA county from pre COVID-19 to post COVID-19</a:t>
            </a:r>
          </a:p>
          <a:p>
            <a:r>
              <a:rPr lang="en-US" sz="2000" b="1" dirty="0"/>
              <a:t>Predict the trend </a:t>
            </a:r>
            <a:r>
              <a:rPr lang="en-US" sz="2000" dirty="0"/>
              <a:t>and number of crimes in LA county after gradual reopening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C916F-3996-E84B-8ACA-60456D6AC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22400"/>
            <a:ext cx="4164012" cy="51943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COVID-19 and the subsequent lockdown in California had impacted almost all aspects of our lives.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Almost two months into the lockdown, we have received </a:t>
            </a:r>
            <a:r>
              <a:rPr lang="en-US" sz="2000" b="1" dirty="0"/>
              <a:t>four warning emails</a:t>
            </a:r>
            <a:r>
              <a:rPr lang="en-US" sz="2000" dirty="0"/>
              <a:t> from the </a:t>
            </a:r>
            <a:r>
              <a:rPr lang="en-US" sz="2000" b="1" dirty="0"/>
              <a:t>UCLA Police Department </a:t>
            </a:r>
            <a:r>
              <a:rPr lang="en-US" sz="2000" dirty="0"/>
              <a:t>regarding crimes near campus.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Can’t help but wondering: How had crimes been affected by the COVID-19 Pandemic and the resulting rising unemployment in LA county?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EC60-FF2D-C541-A007-40F393A4A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57" r="9091"/>
          <a:stretch/>
        </p:blipFill>
        <p:spPr>
          <a:xfrm>
            <a:off x="0" y="0"/>
            <a:ext cx="12191980" cy="308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2277226-50D2-404A-A962-D0DD42E28D38}"/>
              </a:ext>
            </a:extLst>
          </p:cNvPr>
          <p:cNvSpPr txBox="1">
            <a:spLocks/>
          </p:cNvSpPr>
          <p:nvPr/>
        </p:nvSpPr>
        <p:spPr>
          <a:xfrm>
            <a:off x="5318918" y="3111500"/>
            <a:ext cx="4425949" cy="736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Objectives</a:t>
            </a:r>
            <a:r>
              <a:rPr lang="en-US" altLang="zh-CN" dirty="0"/>
              <a:t> </a:t>
            </a:r>
            <a:r>
              <a:rPr lang="en-US" dirty="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FBD2F6-C561-754F-A0B4-3FBAB1FE3004}"/>
              </a:ext>
            </a:extLst>
          </p:cNvPr>
          <p:cNvSpPr txBox="1">
            <a:spLocks/>
          </p:cNvSpPr>
          <p:nvPr/>
        </p:nvSpPr>
        <p:spPr>
          <a:xfrm>
            <a:off x="5372100" y="584200"/>
            <a:ext cx="3932237" cy="6096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Dataset</a:t>
            </a:r>
            <a:r>
              <a:rPr lang="en-US" b="1" dirty="0"/>
              <a:t> </a:t>
            </a:r>
          </a:p>
        </p:txBody>
      </p:sp>
      <p:sp>
        <p:nvSpPr>
          <p:cNvPr id="14" name="Oval 104">
            <a:extLst>
              <a:ext uri="{FF2B5EF4-FFF2-40B4-BE49-F238E27FC236}">
                <a16:creationId xmlns:a16="http://schemas.microsoft.com/office/drawing/2014/main" id="{90E7A3B2-FB7A-5145-B6C8-AC7F34C37257}"/>
              </a:ext>
            </a:extLst>
          </p:cNvPr>
          <p:cNvSpPr/>
          <p:nvPr/>
        </p:nvSpPr>
        <p:spPr>
          <a:xfrm>
            <a:off x="6047499" y="1205214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3021F6-1571-E847-9C15-226088642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27" y="1386820"/>
            <a:ext cx="362469" cy="3624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6CE432-9911-4349-AC09-46C4B6A640AA}"/>
              </a:ext>
            </a:extLst>
          </p:cNvPr>
          <p:cNvSpPr txBox="1"/>
          <p:nvPr/>
        </p:nvSpPr>
        <p:spPr>
          <a:xfrm>
            <a:off x="7456625" y="2167087"/>
            <a:ext cx="1950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2020</a:t>
            </a:r>
            <a:r>
              <a:rPr lang="zh-CN" altLang="en-US" dirty="0"/>
              <a:t> </a:t>
            </a:r>
            <a:r>
              <a:rPr lang="en-US" altLang="zh-CN" dirty="0"/>
              <a:t>COVID-19 dataset by city in LA county 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70B32-7F81-804E-86DF-0A8E46557344}"/>
              </a:ext>
            </a:extLst>
          </p:cNvPr>
          <p:cNvSpPr txBox="1"/>
          <p:nvPr/>
        </p:nvSpPr>
        <p:spPr>
          <a:xfrm>
            <a:off x="9488262" y="2167087"/>
            <a:ext cx="1950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2010-2020 Employment in</a:t>
            </a:r>
          </a:p>
          <a:p>
            <a:r>
              <a:rPr lang="en-US" dirty="0"/>
              <a:t>LA county </a:t>
            </a:r>
          </a:p>
          <a:p>
            <a:endParaRPr lang="en-US" dirty="0"/>
          </a:p>
        </p:txBody>
      </p:sp>
      <p:sp>
        <p:nvSpPr>
          <p:cNvPr id="19" name="Oval 104">
            <a:extLst>
              <a:ext uri="{FF2B5EF4-FFF2-40B4-BE49-F238E27FC236}">
                <a16:creationId xmlns:a16="http://schemas.microsoft.com/office/drawing/2014/main" id="{43C7785E-F4EC-4444-9A7F-7C8783C94503}"/>
              </a:ext>
            </a:extLst>
          </p:cNvPr>
          <p:cNvSpPr/>
          <p:nvPr/>
        </p:nvSpPr>
        <p:spPr>
          <a:xfrm>
            <a:off x="8028699" y="12090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104">
            <a:extLst>
              <a:ext uri="{FF2B5EF4-FFF2-40B4-BE49-F238E27FC236}">
                <a16:creationId xmlns:a16="http://schemas.microsoft.com/office/drawing/2014/main" id="{EC874C39-9731-904A-88AE-53407FB4BFCA}"/>
              </a:ext>
            </a:extLst>
          </p:cNvPr>
          <p:cNvSpPr/>
          <p:nvPr/>
        </p:nvSpPr>
        <p:spPr>
          <a:xfrm>
            <a:off x="10051838" y="1198023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7BAB16-32E5-1743-BFE1-E77EEEF70B3E}"/>
              </a:ext>
            </a:extLst>
          </p:cNvPr>
          <p:cNvSpPr txBox="1"/>
          <p:nvPr/>
        </p:nvSpPr>
        <p:spPr>
          <a:xfrm>
            <a:off x="5424988" y="2167088"/>
            <a:ext cx="1950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2010-2020</a:t>
            </a:r>
            <a:r>
              <a:rPr lang="zh-CN" altLang="en-US" dirty="0"/>
              <a:t> </a:t>
            </a:r>
            <a:r>
              <a:rPr lang="en-US" altLang="zh-CN" dirty="0"/>
              <a:t>Crime dataset in LA county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BA975-D8A2-F343-96B1-58606089E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218" y="1338613"/>
            <a:ext cx="4064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568705-9454-444C-B4E6-5D2890ACA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094" y="1389412"/>
            <a:ext cx="345655" cy="3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0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E984-F63F-1B4F-8AAA-E5BC94EA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4200"/>
            <a:ext cx="3932237" cy="609600"/>
          </a:xfrm>
          <a:noFill/>
          <a:ln>
            <a:noFill/>
          </a:ln>
        </p:spPr>
        <p:txBody>
          <a:bodyPr/>
          <a:lstStyle/>
          <a:p>
            <a:r>
              <a:rPr lang="en-US" sz="3600" b="1" dirty="0"/>
              <a:t>Timeline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EC60-FF2D-C541-A007-40F393A4A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57" r="9091"/>
          <a:stretch/>
        </p:blipFill>
        <p:spPr>
          <a:xfrm>
            <a:off x="0" y="-81656"/>
            <a:ext cx="12191980" cy="424556"/>
          </a:xfrm>
          <a:prstGeom prst="rect">
            <a:avLst/>
          </a:prstGeom>
        </p:spPr>
      </p:pic>
      <p:sp>
        <p:nvSpPr>
          <p:cNvPr id="13" name="Block Arc 92">
            <a:extLst>
              <a:ext uri="{FF2B5EF4-FFF2-40B4-BE49-F238E27FC236}">
                <a16:creationId xmlns:a16="http://schemas.microsoft.com/office/drawing/2014/main" id="{ACA2116F-8CE3-2446-B923-CF2E15E51A5E}"/>
              </a:ext>
            </a:extLst>
          </p:cNvPr>
          <p:cNvSpPr/>
          <p:nvPr/>
        </p:nvSpPr>
        <p:spPr>
          <a:xfrm>
            <a:off x="1531059" y="3358090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Block Arc 157">
            <a:extLst>
              <a:ext uri="{FF2B5EF4-FFF2-40B4-BE49-F238E27FC236}">
                <a16:creationId xmlns:a16="http://schemas.microsoft.com/office/drawing/2014/main" id="{273C8DF7-92EB-F04D-9458-984A1AC3E280}"/>
              </a:ext>
            </a:extLst>
          </p:cNvPr>
          <p:cNvSpPr/>
          <p:nvPr/>
        </p:nvSpPr>
        <p:spPr>
          <a:xfrm rot="10800000">
            <a:off x="3061699" y="2575192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Block Arc 158">
            <a:extLst>
              <a:ext uri="{FF2B5EF4-FFF2-40B4-BE49-F238E27FC236}">
                <a16:creationId xmlns:a16="http://schemas.microsoft.com/office/drawing/2014/main" id="{A1B6B4D1-2ACB-4349-B986-386F6D190750}"/>
              </a:ext>
            </a:extLst>
          </p:cNvPr>
          <p:cNvSpPr/>
          <p:nvPr/>
        </p:nvSpPr>
        <p:spPr>
          <a:xfrm>
            <a:off x="7653619" y="3358090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Block Arc 159">
            <a:extLst>
              <a:ext uri="{FF2B5EF4-FFF2-40B4-BE49-F238E27FC236}">
                <a16:creationId xmlns:a16="http://schemas.microsoft.com/office/drawing/2014/main" id="{9B56B00A-9E6A-B049-8261-35DB63B85B9A}"/>
              </a:ext>
            </a:extLst>
          </p:cNvPr>
          <p:cNvSpPr/>
          <p:nvPr/>
        </p:nvSpPr>
        <p:spPr>
          <a:xfrm>
            <a:off x="4592339" y="3358090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Block Arc 160">
            <a:extLst>
              <a:ext uri="{FF2B5EF4-FFF2-40B4-BE49-F238E27FC236}">
                <a16:creationId xmlns:a16="http://schemas.microsoft.com/office/drawing/2014/main" id="{B928B49E-867A-A141-8789-B4D670EF33C6}"/>
              </a:ext>
            </a:extLst>
          </p:cNvPr>
          <p:cNvSpPr/>
          <p:nvPr/>
        </p:nvSpPr>
        <p:spPr>
          <a:xfrm rot="10800000">
            <a:off x="6122979" y="2575192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Block Arc 160">
            <a:extLst>
              <a:ext uri="{FF2B5EF4-FFF2-40B4-BE49-F238E27FC236}">
                <a16:creationId xmlns:a16="http://schemas.microsoft.com/office/drawing/2014/main" id="{AB99B2C1-7F98-8148-BAC8-0CB1A6F6E933}"/>
              </a:ext>
            </a:extLst>
          </p:cNvPr>
          <p:cNvSpPr/>
          <p:nvPr/>
        </p:nvSpPr>
        <p:spPr>
          <a:xfrm rot="10800000">
            <a:off x="9199022" y="2588123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3C419C39-9F7A-0D40-8E11-2607E3EB6FC2}"/>
              </a:ext>
            </a:extLst>
          </p:cNvPr>
          <p:cNvSpPr/>
          <p:nvPr/>
        </p:nvSpPr>
        <p:spPr>
          <a:xfrm>
            <a:off x="6893489" y="2886523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262473-73C1-EA4D-85EA-D4C66047613F}"/>
              </a:ext>
            </a:extLst>
          </p:cNvPr>
          <p:cNvGrpSpPr/>
          <p:nvPr/>
        </p:nvGrpSpPr>
        <p:grpSpPr>
          <a:xfrm>
            <a:off x="8234394" y="3688784"/>
            <a:ext cx="693414" cy="693414"/>
            <a:chOff x="7797078" y="3688784"/>
            <a:chExt cx="693414" cy="693414"/>
          </a:xfrm>
        </p:grpSpPr>
        <p:sp>
          <p:nvSpPr>
            <p:cNvPr id="20" name="Oval 104">
              <a:extLst>
                <a:ext uri="{FF2B5EF4-FFF2-40B4-BE49-F238E27FC236}">
                  <a16:creationId xmlns:a16="http://schemas.microsoft.com/office/drawing/2014/main" id="{70FE4FE4-18E7-DF48-A47C-126083181278}"/>
                </a:ext>
              </a:extLst>
            </p:cNvPr>
            <p:cNvSpPr/>
            <p:nvPr/>
          </p:nvSpPr>
          <p:spPr>
            <a:xfrm>
              <a:off x="7797078" y="3688784"/>
              <a:ext cx="693414" cy="693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236E48A0-B7E3-154D-8BAE-D0282F98239A}"/>
                </a:ext>
              </a:extLst>
            </p:cNvPr>
            <p:cNvSpPr/>
            <p:nvPr/>
          </p:nvSpPr>
          <p:spPr>
            <a:xfrm>
              <a:off x="7938907" y="3865718"/>
              <a:ext cx="409756" cy="339545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8D11E08-894F-4540-8FA9-427B70AE293D}"/>
              </a:ext>
            </a:extLst>
          </p:cNvPr>
          <p:cNvSpPr txBox="1"/>
          <p:nvPr/>
        </p:nvSpPr>
        <p:spPr>
          <a:xfrm>
            <a:off x="1418466" y="2458450"/>
            <a:ext cx="187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Explore Crime Trend and related factors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104">
            <a:extLst>
              <a:ext uri="{FF2B5EF4-FFF2-40B4-BE49-F238E27FC236}">
                <a16:creationId xmlns:a16="http://schemas.microsoft.com/office/drawing/2014/main" id="{1465B61F-B6A4-9A49-B259-603155C0087E}"/>
              </a:ext>
            </a:extLst>
          </p:cNvPr>
          <p:cNvSpPr/>
          <p:nvPr/>
        </p:nvSpPr>
        <p:spPr>
          <a:xfrm>
            <a:off x="5160932" y="3761415"/>
            <a:ext cx="693414" cy="69341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Oval 104">
            <a:extLst>
              <a:ext uri="{FF2B5EF4-FFF2-40B4-BE49-F238E27FC236}">
                <a16:creationId xmlns:a16="http://schemas.microsoft.com/office/drawing/2014/main" id="{52B318A1-95E2-AF45-B2B6-A115E095D3B6}"/>
              </a:ext>
            </a:extLst>
          </p:cNvPr>
          <p:cNvSpPr/>
          <p:nvPr/>
        </p:nvSpPr>
        <p:spPr>
          <a:xfrm>
            <a:off x="2095028" y="3656847"/>
            <a:ext cx="693414" cy="6934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E884BBEB-4A13-BA48-A9DB-3ED1C5FCF72B}"/>
              </a:ext>
            </a:extLst>
          </p:cNvPr>
          <p:cNvSpPr/>
          <p:nvPr/>
        </p:nvSpPr>
        <p:spPr>
          <a:xfrm rot="18900000">
            <a:off x="2362898" y="3771191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Oval 104">
            <a:extLst>
              <a:ext uri="{FF2B5EF4-FFF2-40B4-BE49-F238E27FC236}">
                <a16:creationId xmlns:a16="http://schemas.microsoft.com/office/drawing/2014/main" id="{1F0B402A-7A52-E54B-95E9-1946609D902F}"/>
              </a:ext>
            </a:extLst>
          </p:cNvPr>
          <p:cNvSpPr/>
          <p:nvPr/>
        </p:nvSpPr>
        <p:spPr>
          <a:xfrm>
            <a:off x="3656646" y="3408882"/>
            <a:ext cx="693414" cy="6934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val 104">
            <a:extLst>
              <a:ext uri="{FF2B5EF4-FFF2-40B4-BE49-F238E27FC236}">
                <a16:creationId xmlns:a16="http://schemas.microsoft.com/office/drawing/2014/main" id="{2F14EF22-3F52-F143-AAB2-086BE9641825}"/>
              </a:ext>
            </a:extLst>
          </p:cNvPr>
          <p:cNvSpPr/>
          <p:nvPr/>
        </p:nvSpPr>
        <p:spPr>
          <a:xfrm>
            <a:off x="6740893" y="3408882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104">
            <a:extLst>
              <a:ext uri="{FF2B5EF4-FFF2-40B4-BE49-F238E27FC236}">
                <a16:creationId xmlns:a16="http://schemas.microsoft.com/office/drawing/2014/main" id="{38676045-BEF7-B14C-9D66-25CA5C20FBE7}"/>
              </a:ext>
            </a:extLst>
          </p:cNvPr>
          <p:cNvSpPr/>
          <p:nvPr/>
        </p:nvSpPr>
        <p:spPr>
          <a:xfrm>
            <a:off x="9769666" y="3429000"/>
            <a:ext cx="693414" cy="69341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ED11900-21F4-554F-8B9A-D84D4090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444" y="3552389"/>
            <a:ext cx="406400" cy="406400"/>
          </a:xfrm>
          <a:prstGeom prst="rect">
            <a:avLst/>
          </a:prstGeom>
        </p:spPr>
      </p:pic>
      <p:sp>
        <p:nvSpPr>
          <p:cNvPr id="45" name="Donut 22">
            <a:extLst>
              <a:ext uri="{FF2B5EF4-FFF2-40B4-BE49-F238E27FC236}">
                <a16:creationId xmlns:a16="http://schemas.microsoft.com/office/drawing/2014/main" id="{2821C7D0-E1EF-1842-8EF7-6B3ED03BB39C}"/>
              </a:ext>
            </a:extLst>
          </p:cNvPr>
          <p:cNvSpPr>
            <a:spLocks noChangeAspect="1"/>
          </p:cNvSpPr>
          <p:nvPr/>
        </p:nvSpPr>
        <p:spPr>
          <a:xfrm>
            <a:off x="9851467" y="3656847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B753F74-11D3-8A48-9570-30E80C5B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88" y="3957917"/>
            <a:ext cx="351118" cy="3511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58BBF40-AF14-D947-89D7-A08170209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89" y="3556195"/>
            <a:ext cx="410440" cy="4104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7D83EB9-9B9D-3847-BCF8-9323DED8A872}"/>
              </a:ext>
            </a:extLst>
          </p:cNvPr>
          <p:cNvSpPr txBox="1"/>
          <p:nvPr/>
        </p:nvSpPr>
        <p:spPr>
          <a:xfrm>
            <a:off x="3021308" y="4554356"/>
            <a:ext cx="187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Analyze Trends of Different Crime Categories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08547F-40AB-2B43-A40A-994A31DBEF02}"/>
              </a:ext>
            </a:extLst>
          </p:cNvPr>
          <p:cNvSpPr txBox="1"/>
          <p:nvPr/>
        </p:nvSpPr>
        <p:spPr>
          <a:xfrm>
            <a:off x="6232058" y="4554356"/>
            <a:ext cx="18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Time Series ARIMA Modeling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336823-8535-9A4F-ADC4-465BAE07D3A7}"/>
              </a:ext>
            </a:extLst>
          </p:cNvPr>
          <p:cNvSpPr txBox="1"/>
          <p:nvPr/>
        </p:nvSpPr>
        <p:spPr>
          <a:xfrm>
            <a:off x="4644965" y="2638344"/>
            <a:ext cx="18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Map changes in Crimes  by Area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536318-2A0C-4645-95BC-883A5AB88F40}"/>
              </a:ext>
            </a:extLst>
          </p:cNvPr>
          <p:cNvSpPr txBox="1"/>
          <p:nvPr/>
        </p:nvSpPr>
        <p:spPr>
          <a:xfrm>
            <a:off x="7653619" y="2594135"/>
            <a:ext cx="18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Future Projection After Reopening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0C25AA-35C5-9D44-AB31-46EB97E59414}"/>
              </a:ext>
            </a:extLst>
          </p:cNvPr>
          <p:cNvSpPr txBox="1"/>
          <p:nvPr/>
        </p:nvSpPr>
        <p:spPr>
          <a:xfrm>
            <a:off x="9222027" y="4650673"/>
            <a:ext cx="187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Data-Driven Suggestions for LAPD</a:t>
            </a:r>
          </a:p>
        </p:txBody>
      </p:sp>
    </p:spTree>
    <p:extLst>
      <p:ext uri="{BB962C8B-B14F-4D97-AF65-F5344CB8AC3E}">
        <p14:creationId xmlns:p14="http://schemas.microsoft.com/office/powerpoint/2010/main" val="292642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03E8-5292-9A4B-88C7-4543D69E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78" y="3667173"/>
            <a:ext cx="1747707" cy="53734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Past </a:t>
            </a:r>
            <a:br>
              <a:rPr lang="en-US" sz="2400" b="1" dirty="0"/>
            </a:br>
            <a:r>
              <a:rPr lang="en-US" sz="2400" b="1" dirty="0"/>
              <a:t>Research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78D49D-9AAF-4645-A713-B5F45EE77756}"/>
              </a:ext>
            </a:extLst>
          </p:cNvPr>
          <p:cNvSpPr txBox="1">
            <a:spLocks/>
          </p:cNvSpPr>
          <p:nvPr/>
        </p:nvSpPr>
        <p:spPr>
          <a:xfrm>
            <a:off x="6197603" y="1378010"/>
            <a:ext cx="53578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Freeform 70">
            <a:extLst>
              <a:ext uri="{FF2B5EF4-FFF2-40B4-BE49-F238E27FC236}">
                <a16:creationId xmlns:a16="http://schemas.microsoft.com/office/drawing/2014/main" id="{22C649A2-CA5D-0F4F-88F4-4408C0530085}"/>
              </a:ext>
            </a:extLst>
          </p:cNvPr>
          <p:cNvSpPr/>
          <p:nvPr/>
        </p:nvSpPr>
        <p:spPr>
          <a:xfrm rot="10800000">
            <a:off x="6850210" y="4607328"/>
            <a:ext cx="1404442" cy="738393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8E255D53-512E-AD43-8CBB-514B1398CDCF}"/>
              </a:ext>
            </a:extLst>
          </p:cNvPr>
          <p:cNvSpPr/>
          <p:nvPr/>
        </p:nvSpPr>
        <p:spPr>
          <a:xfrm>
            <a:off x="4020284" y="2558336"/>
            <a:ext cx="1555699" cy="699237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563724-0C00-3142-A85E-DF571C07623C}"/>
              </a:ext>
            </a:extLst>
          </p:cNvPr>
          <p:cNvSpPr/>
          <p:nvPr/>
        </p:nvSpPr>
        <p:spPr>
          <a:xfrm>
            <a:off x="5262506" y="3042420"/>
            <a:ext cx="1843202" cy="1829637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7E660-1E26-4E46-84EB-CCA02FE8284D}"/>
              </a:ext>
            </a:extLst>
          </p:cNvPr>
          <p:cNvSpPr/>
          <p:nvPr/>
        </p:nvSpPr>
        <p:spPr>
          <a:xfrm>
            <a:off x="6652650" y="4318532"/>
            <a:ext cx="416686" cy="41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25ADFB-75AC-2A46-85F4-8A4CA1FDFCA6}"/>
              </a:ext>
            </a:extLst>
          </p:cNvPr>
          <p:cNvSpPr/>
          <p:nvPr/>
        </p:nvSpPr>
        <p:spPr>
          <a:xfrm>
            <a:off x="5342845" y="3065902"/>
            <a:ext cx="416686" cy="41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FE3AE4-1578-E646-9059-539FC4D1382D}"/>
              </a:ext>
            </a:extLst>
          </p:cNvPr>
          <p:cNvSpPr txBox="1"/>
          <p:nvPr/>
        </p:nvSpPr>
        <p:spPr>
          <a:xfrm>
            <a:off x="8548798" y="1434951"/>
            <a:ext cx="2460744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i="1" dirty="0"/>
              <a:t>Zahran et. </a:t>
            </a:r>
            <a:r>
              <a:rPr lang="en-US" sz="2000" b="1" i="1" dirty="0" err="1"/>
              <a:t>al’s</a:t>
            </a:r>
            <a:r>
              <a:rPr lang="en-US" sz="2000" b="1" i="1" dirty="0"/>
              <a:t> 2015 Research:</a:t>
            </a:r>
          </a:p>
          <a:p>
            <a:r>
              <a:rPr lang="en-US" sz="2000" i="1" dirty="0"/>
              <a:t>Natural Disasters and Social Order: Modeling Crime Outcomes in Florida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E33281-EE56-1B46-B999-A46B98FAB420}"/>
              </a:ext>
            </a:extLst>
          </p:cNvPr>
          <p:cNvSpPr txBox="1"/>
          <p:nvPr/>
        </p:nvSpPr>
        <p:spPr>
          <a:xfrm>
            <a:off x="722518" y="1452383"/>
            <a:ext cx="3192466" cy="30777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b="1" dirty="0"/>
              <a:t>Campbell’s 2020 Research: </a:t>
            </a:r>
          </a:p>
          <a:p>
            <a:pPr algn="r"/>
            <a:r>
              <a:rPr lang="en-US" sz="2000" i="1" dirty="0"/>
              <a:t>An increasing risk of family violence during the COVID-19 pandemic: Strengthening community collaborations to save lives</a:t>
            </a:r>
          </a:p>
          <a:p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1" name="Freeform 72">
            <a:extLst>
              <a:ext uri="{FF2B5EF4-FFF2-40B4-BE49-F238E27FC236}">
                <a16:creationId xmlns:a16="http://schemas.microsoft.com/office/drawing/2014/main" id="{78B83369-2A87-1142-A67E-B169DA5D99CE}"/>
              </a:ext>
            </a:extLst>
          </p:cNvPr>
          <p:cNvSpPr/>
          <p:nvPr/>
        </p:nvSpPr>
        <p:spPr>
          <a:xfrm flipV="1">
            <a:off x="4020284" y="4630447"/>
            <a:ext cx="1496551" cy="725694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Freeform 71">
            <a:extLst>
              <a:ext uri="{FF2B5EF4-FFF2-40B4-BE49-F238E27FC236}">
                <a16:creationId xmlns:a16="http://schemas.microsoft.com/office/drawing/2014/main" id="{C8AC003C-0157-234E-8B19-B479FC3B4103}"/>
              </a:ext>
            </a:extLst>
          </p:cNvPr>
          <p:cNvSpPr/>
          <p:nvPr/>
        </p:nvSpPr>
        <p:spPr>
          <a:xfrm rot="10800000" flipV="1">
            <a:off x="6819001" y="2534993"/>
            <a:ext cx="1555698" cy="759454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703C234-CBAA-2E4F-9411-BD7F02B8BC8C}"/>
              </a:ext>
            </a:extLst>
          </p:cNvPr>
          <p:cNvSpPr/>
          <p:nvPr/>
        </p:nvSpPr>
        <p:spPr>
          <a:xfrm>
            <a:off x="6610660" y="3029926"/>
            <a:ext cx="416686" cy="41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4AB2AE1-9F9A-854A-8A39-04CBCE9B0518}"/>
              </a:ext>
            </a:extLst>
          </p:cNvPr>
          <p:cNvSpPr/>
          <p:nvPr/>
        </p:nvSpPr>
        <p:spPr>
          <a:xfrm>
            <a:off x="5326678" y="4398988"/>
            <a:ext cx="416686" cy="41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A86730-3438-0247-8698-B02B0EFD6BD2}"/>
              </a:ext>
            </a:extLst>
          </p:cNvPr>
          <p:cNvSpPr txBox="1"/>
          <p:nvPr/>
        </p:nvSpPr>
        <p:spPr>
          <a:xfrm>
            <a:off x="880661" y="4526875"/>
            <a:ext cx="287618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/>
              <a:t>What We Learned:</a:t>
            </a:r>
          </a:p>
          <a:p>
            <a:r>
              <a:rPr lang="en-US" sz="2000" dirty="0"/>
              <a:t>Pay close attention to changes in Domestic Violence and Child Abuse &amp; Neglect Cases</a:t>
            </a:r>
          </a:p>
          <a:p>
            <a:endParaRPr lang="en-US" sz="20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19A0E0-D722-F341-B44D-F0B8A30FB72F}"/>
              </a:ext>
            </a:extLst>
          </p:cNvPr>
          <p:cNvSpPr txBox="1"/>
          <p:nvPr/>
        </p:nvSpPr>
        <p:spPr>
          <a:xfrm>
            <a:off x="8548798" y="3935250"/>
            <a:ext cx="2876180" cy="276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/>
              <a:t>What We Learned:</a:t>
            </a:r>
          </a:p>
          <a:p>
            <a:r>
              <a:rPr lang="en-US" sz="2000" dirty="0"/>
              <a:t>Post disaster/crisis, although number of crimes may decrease, certain categories of crime such as domestic violence could still increase.</a:t>
            </a:r>
          </a:p>
          <a:p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E0259D0A-30F2-3E4C-8434-A8A95688FB08}"/>
              </a:ext>
            </a:extLst>
          </p:cNvPr>
          <p:cNvSpPr txBox="1">
            <a:spLocks/>
          </p:cNvSpPr>
          <p:nvPr/>
        </p:nvSpPr>
        <p:spPr>
          <a:xfrm>
            <a:off x="839788" y="126820"/>
            <a:ext cx="668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Related Academic Research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DDDBC-F795-1643-B81D-93D381C28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57" r="9091"/>
          <a:stretch/>
        </p:blipFill>
        <p:spPr>
          <a:xfrm>
            <a:off x="0" y="0"/>
            <a:ext cx="12191980" cy="3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52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0DCF12-C897-3746-B955-49F0DFC6C769}"/>
              </a:ext>
            </a:extLst>
          </p:cNvPr>
          <p:cNvSpPr txBox="1">
            <a:spLocks/>
          </p:cNvSpPr>
          <p:nvPr/>
        </p:nvSpPr>
        <p:spPr>
          <a:xfrm>
            <a:off x="839787" y="441265"/>
            <a:ext cx="106106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General Trend Pre-COVID and Post-COVID</a:t>
            </a:r>
            <a:endParaRPr lang="en-US" sz="36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61679F-8B43-0649-A45D-D5B33B670592}"/>
              </a:ext>
            </a:extLst>
          </p:cNvPr>
          <p:cNvSpPr txBox="1">
            <a:spLocks/>
          </p:cNvSpPr>
          <p:nvPr/>
        </p:nvSpPr>
        <p:spPr>
          <a:xfrm>
            <a:off x="6758103" y="4681127"/>
            <a:ext cx="5222720" cy="2052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Over all numbers of crimes have been as the number of COVID-19 infections increased</a:t>
            </a:r>
          </a:p>
          <a:p>
            <a:pPr marL="0" indent="0">
              <a:buNone/>
            </a:pPr>
            <a:r>
              <a:rPr lang="en-US" altLang="zh-CN" sz="1400" dirty="0"/>
              <a:t>Although both categories of crimes decreased as COVID-19 spread, serious felonies decreased more drastically than non-serious crimes. 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Part I Crime: Homicide, rape, aggravated assault, larceny, arson…</a:t>
            </a:r>
          </a:p>
          <a:p>
            <a:pPr marL="0" indent="0">
              <a:buNone/>
            </a:pPr>
            <a:r>
              <a:rPr lang="en-US" sz="1400" dirty="0"/>
              <a:t>Part II Crime: ”Less Serious” Offenses including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FA0DB06-B7E0-7B4C-9D9A-77B280C9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092328"/>
            <a:ext cx="5005711" cy="2866289"/>
          </a:xfrm>
          <a:prstGeom prst="rect">
            <a:avLst/>
          </a:prstGeom>
        </p:spPr>
      </p:pic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581BD1FA-DB06-C749-9B5B-241C92B96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630" y="1080675"/>
            <a:ext cx="5222720" cy="2870109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5A9D06-D5DC-6249-9BBD-66F7B2C9F70F}"/>
              </a:ext>
            </a:extLst>
          </p:cNvPr>
          <p:cNvSpPr/>
          <p:nvPr/>
        </p:nvSpPr>
        <p:spPr>
          <a:xfrm>
            <a:off x="7955898" y="4144890"/>
            <a:ext cx="1017192" cy="3289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solidFill>
                  <a:schemeClr val="tx1"/>
                </a:solidFill>
              </a:rPr>
              <a:t>COVID starts Spreading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71555AF-E6A3-3A40-A669-B4889BD6AC9B}"/>
              </a:ext>
            </a:extLst>
          </p:cNvPr>
          <p:cNvSpPr/>
          <p:nvPr/>
        </p:nvSpPr>
        <p:spPr>
          <a:xfrm>
            <a:off x="9077682" y="4144890"/>
            <a:ext cx="945305" cy="3289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Mar.19</a:t>
            </a:r>
            <a:r>
              <a:rPr lang="en-US" sz="900" baseline="30000" dirty="0">
                <a:solidFill>
                  <a:schemeClr val="tx1"/>
                </a:solidFill>
              </a:rPr>
              <a:t>th</a:t>
            </a:r>
            <a:r>
              <a:rPr lang="en-US" sz="900" dirty="0">
                <a:solidFill>
                  <a:schemeClr val="tx1"/>
                </a:solidFill>
              </a:rPr>
              <a:t> Lockdown 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57A5FA8-685D-0F46-9D61-195806BB2B0D}"/>
              </a:ext>
            </a:extLst>
          </p:cNvPr>
          <p:cNvCxnSpPr>
            <a:cxnSpLocks/>
          </p:cNvCxnSpPr>
          <p:nvPr/>
        </p:nvCxnSpPr>
        <p:spPr>
          <a:xfrm>
            <a:off x="8576717" y="2149434"/>
            <a:ext cx="0" cy="199545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015699-4960-4245-8D7A-1D7B9427B670}"/>
              </a:ext>
            </a:extLst>
          </p:cNvPr>
          <p:cNvCxnSpPr>
            <a:cxnSpLocks/>
          </p:cNvCxnSpPr>
          <p:nvPr/>
        </p:nvCxnSpPr>
        <p:spPr>
          <a:xfrm>
            <a:off x="9369463" y="2538953"/>
            <a:ext cx="0" cy="1599319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51F9E06-AA86-5C4A-9467-F76BACCB7AD9}"/>
              </a:ext>
            </a:extLst>
          </p:cNvPr>
          <p:cNvSpPr txBox="1">
            <a:spLocks/>
          </p:cNvSpPr>
          <p:nvPr/>
        </p:nvSpPr>
        <p:spPr>
          <a:xfrm>
            <a:off x="6303446" y="1213390"/>
            <a:ext cx="4168611" cy="13255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6F16A64-F5AD-5A43-A00F-B0DE584AE38B}"/>
              </a:ext>
            </a:extLst>
          </p:cNvPr>
          <p:cNvSpPr txBox="1">
            <a:spLocks/>
          </p:cNvSpPr>
          <p:nvPr/>
        </p:nvSpPr>
        <p:spPr>
          <a:xfrm>
            <a:off x="6888784" y="4681127"/>
            <a:ext cx="4168611" cy="1619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0500C70-909D-5545-ACCE-B053E88039F2}"/>
              </a:ext>
            </a:extLst>
          </p:cNvPr>
          <p:cNvCxnSpPr>
            <a:cxnSpLocks/>
          </p:cNvCxnSpPr>
          <p:nvPr/>
        </p:nvCxnSpPr>
        <p:spPr>
          <a:xfrm>
            <a:off x="3342643" y="3147162"/>
            <a:ext cx="0" cy="934544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85547A27-75FC-B74E-9EF2-C9BA367CDDE8}"/>
              </a:ext>
            </a:extLst>
          </p:cNvPr>
          <p:cNvSpPr/>
          <p:nvPr/>
        </p:nvSpPr>
        <p:spPr>
          <a:xfrm>
            <a:off x="6300903" y="4668326"/>
            <a:ext cx="457200" cy="4697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00875D-51DC-C043-B60E-1A49486B8914}"/>
              </a:ext>
            </a:extLst>
          </p:cNvPr>
          <p:cNvSpPr/>
          <p:nvPr/>
        </p:nvSpPr>
        <p:spPr>
          <a:xfrm>
            <a:off x="6300903" y="5255759"/>
            <a:ext cx="457200" cy="4697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68D0498-32E9-884C-A9A7-9B06E137B501}"/>
              </a:ext>
            </a:extLst>
          </p:cNvPr>
          <p:cNvSpPr/>
          <p:nvPr/>
        </p:nvSpPr>
        <p:spPr>
          <a:xfrm>
            <a:off x="6300903" y="5904514"/>
            <a:ext cx="457200" cy="4697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508DB66-B5B2-1243-A2CD-78837C739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257" r="9091"/>
          <a:stretch/>
        </p:blipFill>
        <p:spPr>
          <a:xfrm>
            <a:off x="0" y="0"/>
            <a:ext cx="12191980" cy="308550"/>
          </a:xfrm>
          <a:prstGeom prst="rect">
            <a:avLst/>
          </a:prstGeom>
        </p:spPr>
      </p:pic>
      <p:pic>
        <p:nvPicPr>
          <p:cNvPr id="70" name="Picture 6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375853-0032-0C4E-94D8-1109EEF0E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279" y="4115700"/>
            <a:ext cx="2616340" cy="159176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FEEBEC1-7A4A-434F-BDC7-CD2ACBDABB38}"/>
              </a:ext>
            </a:extLst>
          </p:cNvPr>
          <p:cNvSpPr txBox="1"/>
          <p:nvPr/>
        </p:nvSpPr>
        <p:spPr>
          <a:xfrm flipH="1">
            <a:off x="929685" y="5818249"/>
            <a:ext cx="4371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GLM model confirms that factors affecting changes in crimes include: </a:t>
            </a:r>
            <a:r>
              <a:rPr lang="en-US" sz="1600" b="1" dirty="0"/>
              <a:t>unemployment rate</a:t>
            </a:r>
            <a:r>
              <a:rPr lang="en-US" sz="1600" dirty="0"/>
              <a:t> and </a:t>
            </a:r>
            <a:r>
              <a:rPr lang="en-US" sz="1600" b="1" dirty="0"/>
              <a:t>number of COVID Cases</a:t>
            </a:r>
          </a:p>
        </p:txBody>
      </p:sp>
    </p:spTree>
    <p:extLst>
      <p:ext uri="{BB962C8B-B14F-4D97-AF65-F5344CB8AC3E}">
        <p14:creationId xmlns:p14="http://schemas.microsoft.com/office/powerpoint/2010/main" val="364794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1E3E22-E3C5-D644-BD1D-AF422A5C3FA3}"/>
              </a:ext>
            </a:extLst>
          </p:cNvPr>
          <p:cNvSpPr txBox="1">
            <a:spLocks/>
          </p:cNvSpPr>
          <p:nvPr/>
        </p:nvSpPr>
        <p:spPr>
          <a:xfrm>
            <a:off x="785999" y="533603"/>
            <a:ext cx="9391154" cy="5624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Taking a Closer Look at Crime Categories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F3C4AA0-75F4-854E-A252-568BBA7ED046}"/>
              </a:ext>
            </a:extLst>
          </p:cNvPr>
          <p:cNvSpPr/>
          <p:nvPr/>
        </p:nvSpPr>
        <p:spPr>
          <a:xfrm>
            <a:off x="8768580" y="1419909"/>
            <a:ext cx="457200" cy="4792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637C81-3294-C941-B141-68A9BEF7CFEC}"/>
              </a:ext>
            </a:extLst>
          </p:cNvPr>
          <p:cNvSpPr/>
          <p:nvPr/>
        </p:nvSpPr>
        <p:spPr>
          <a:xfrm>
            <a:off x="8768580" y="2894635"/>
            <a:ext cx="457200" cy="4792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73AF7D-5F11-3D49-8E6F-D1C19A5F469C}"/>
              </a:ext>
            </a:extLst>
          </p:cNvPr>
          <p:cNvSpPr/>
          <p:nvPr/>
        </p:nvSpPr>
        <p:spPr>
          <a:xfrm>
            <a:off x="8768580" y="4369361"/>
            <a:ext cx="457200" cy="4792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4B9576-5986-8147-A4DA-8D143FD457F1}"/>
              </a:ext>
            </a:extLst>
          </p:cNvPr>
          <p:cNvSpPr/>
          <p:nvPr/>
        </p:nvSpPr>
        <p:spPr>
          <a:xfrm>
            <a:off x="8768580" y="5844086"/>
            <a:ext cx="457200" cy="4792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DC4FA8-1DB2-384E-95B3-0096F1BE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15" y="4322470"/>
            <a:ext cx="3486084" cy="2048256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F506E-83FD-F54F-B0EC-6887CEA83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99" y="4180915"/>
            <a:ext cx="3748456" cy="2313432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9202614-DB6C-9B4D-9A49-74D14B9B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415" y="1472970"/>
            <a:ext cx="3603389" cy="2223901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91F14CF-593F-8C47-B933-4CA5274A7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99" y="1489779"/>
            <a:ext cx="3750830" cy="2222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7616E7-8F6B-EF41-A9DA-803994C34700}"/>
              </a:ext>
            </a:extLst>
          </p:cNvPr>
          <p:cNvSpPr txBox="1"/>
          <p:nvPr/>
        </p:nvSpPr>
        <p:spPr>
          <a:xfrm>
            <a:off x="9331792" y="1347448"/>
            <a:ext cx="254176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Property Crimes Remains the category with highest numbers of cases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7AFB8-1AB6-D643-B7D5-49C6807B1533}"/>
              </a:ext>
            </a:extLst>
          </p:cNvPr>
          <p:cNvSpPr txBox="1"/>
          <p:nvPr/>
        </p:nvSpPr>
        <p:spPr>
          <a:xfrm>
            <a:off x="9331791" y="5861657"/>
            <a:ext cx="254176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Child Abuse and Neglect</a:t>
            </a:r>
            <a:r>
              <a:rPr lang="en-US" dirty="0"/>
              <a:t> Crimes almost disappeared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83CB3-1BC7-A34D-A355-119EDEF1B526}"/>
              </a:ext>
            </a:extLst>
          </p:cNvPr>
          <p:cNvSpPr txBox="1"/>
          <p:nvPr/>
        </p:nvSpPr>
        <p:spPr>
          <a:xfrm>
            <a:off x="9331794" y="4230862"/>
            <a:ext cx="254176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As total crimes decreased, </a:t>
            </a:r>
            <a:r>
              <a:rPr lang="en-US" b="1" dirty="0"/>
              <a:t>domestic violent</a:t>
            </a:r>
            <a:r>
              <a:rPr lang="en-US" dirty="0"/>
              <a:t> did not decrease proportionally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E1F91-A2C1-FE49-941E-FA2F7ACF8226}"/>
              </a:ext>
            </a:extLst>
          </p:cNvPr>
          <p:cNvSpPr txBox="1"/>
          <p:nvPr/>
        </p:nvSpPr>
        <p:spPr>
          <a:xfrm>
            <a:off x="9331791" y="2872734"/>
            <a:ext cx="254176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Traffic crimes decreased most drastically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2A3A33-FB57-4A4E-B9A5-22F88BE780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257" r="9091"/>
          <a:stretch/>
        </p:blipFill>
        <p:spPr>
          <a:xfrm>
            <a:off x="0" y="0"/>
            <a:ext cx="12191980" cy="3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78D49D-9AAF-4645-A713-B5F45EE77756}"/>
              </a:ext>
            </a:extLst>
          </p:cNvPr>
          <p:cNvSpPr txBox="1">
            <a:spLocks/>
          </p:cNvSpPr>
          <p:nvPr/>
        </p:nvSpPr>
        <p:spPr>
          <a:xfrm>
            <a:off x="6197603" y="1378010"/>
            <a:ext cx="53578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E0259D0A-30F2-3E4C-8434-A8A95688FB08}"/>
              </a:ext>
            </a:extLst>
          </p:cNvPr>
          <p:cNvSpPr txBox="1">
            <a:spLocks/>
          </p:cNvSpPr>
          <p:nvPr/>
        </p:nvSpPr>
        <p:spPr>
          <a:xfrm>
            <a:off x="767292" y="163356"/>
            <a:ext cx="69121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Take a Closer Look by area</a:t>
            </a:r>
            <a:endParaRPr lang="en-US" sz="36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8E65DF-EF42-8646-81E8-CCFEC3DF139C}"/>
              </a:ext>
            </a:extLst>
          </p:cNvPr>
          <p:cNvGrpSpPr/>
          <p:nvPr/>
        </p:nvGrpSpPr>
        <p:grpSpPr>
          <a:xfrm>
            <a:off x="873751" y="1130225"/>
            <a:ext cx="3934789" cy="2514150"/>
            <a:chOff x="873751" y="1130225"/>
            <a:chExt cx="3934789" cy="251415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99AFDAA5-2F98-384D-A86E-D5BF50D3C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97"/>
            <a:stretch/>
          </p:blipFill>
          <p:spPr>
            <a:xfrm>
              <a:off x="998987" y="1554992"/>
              <a:ext cx="3054398" cy="20893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5830DF-2AB0-3E45-8F64-A1E109D5794A}"/>
                </a:ext>
              </a:extLst>
            </p:cNvPr>
            <p:cNvSpPr txBox="1"/>
            <p:nvPr/>
          </p:nvSpPr>
          <p:spPr>
            <a:xfrm>
              <a:off x="873751" y="1130225"/>
              <a:ext cx="3934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2019 April Total Crime by City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30D374E-FC06-4A40-A11D-0F6FDFEDF991}"/>
              </a:ext>
            </a:extLst>
          </p:cNvPr>
          <p:cNvGrpSpPr/>
          <p:nvPr/>
        </p:nvGrpSpPr>
        <p:grpSpPr>
          <a:xfrm>
            <a:off x="873751" y="4283986"/>
            <a:ext cx="3934789" cy="2436196"/>
            <a:chOff x="873751" y="4283986"/>
            <a:chExt cx="3934789" cy="2436196"/>
          </a:xfrm>
        </p:grpSpPr>
        <p:pic>
          <p:nvPicPr>
            <p:cNvPr id="9" name="Picture 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3EA75720-FDFF-AA4A-AB68-54272B0CB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528"/>
            <a:stretch/>
          </p:blipFill>
          <p:spPr>
            <a:xfrm>
              <a:off x="998987" y="4629116"/>
              <a:ext cx="2928758" cy="20910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D425FF-98CA-624F-8488-742B487BB864}"/>
                </a:ext>
              </a:extLst>
            </p:cNvPr>
            <p:cNvSpPr txBox="1"/>
            <p:nvPr/>
          </p:nvSpPr>
          <p:spPr>
            <a:xfrm>
              <a:off x="873751" y="4283986"/>
              <a:ext cx="3934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2020 April Total Crime by City</a:t>
              </a:r>
            </a:p>
          </p:txBody>
        </p: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489359EB-819C-5949-8E89-23D4FD255F97}"/>
              </a:ext>
            </a:extLst>
          </p:cNvPr>
          <p:cNvSpPr/>
          <p:nvPr/>
        </p:nvSpPr>
        <p:spPr>
          <a:xfrm rot="5400000">
            <a:off x="2224103" y="3851561"/>
            <a:ext cx="478525" cy="362629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31B6AC-32C0-0C48-8A7F-BEC5846D7076}"/>
              </a:ext>
            </a:extLst>
          </p:cNvPr>
          <p:cNvGrpSpPr/>
          <p:nvPr/>
        </p:nvGrpSpPr>
        <p:grpSpPr>
          <a:xfrm>
            <a:off x="4478006" y="1107777"/>
            <a:ext cx="4151799" cy="2579112"/>
            <a:chOff x="4478006" y="1107777"/>
            <a:chExt cx="4151799" cy="2579112"/>
          </a:xfrm>
        </p:grpSpPr>
        <p:pic>
          <p:nvPicPr>
            <p:cNvPr id="19" name="Picture 1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DD257EC9-B5D3-6E45-8AF9-913C4D20C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507" r="1"/>
            <a:stretch/>
          </p:blipFill>
          <p:spPr>
            <a:xfrm>
              <a:off x="4777302" y="1597506"/>
              <a:ext cx="2938094" cy="208938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E64202-8F84-3D48-82DE-E2C7710AB73A}"/>
                </a:ext>
              </a:extLst>
            </p:cNvPr>
            <p:cNvSpPr txBox="1"/>
            <p:nvPr/>
          </p:nvSpPr>
          <p:spPr>
            <a:xfrm>
              <a:off x="4478006" y="1107777"/>
              <a:ext cx="4151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2019 April Child Abuse &amp; Neglect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E70FFD-0119-BD42-A73E-23241BC0D96D}"/>
              </a:ext>
            </a:extLst>
          </p:cNvPr>
          <p:cNvGrpSpPr/>
          <p:nvPr/>
        </p:nvGrpSpPr>
        <p:grpSpPr>
          <a:xfrm>
            <a:off x="4777302" y="4266191"/>
            <a:ext cx="3934789" cy="2417477"/>
            <a:chOff x="4777302" y="4266191"/>
            <a:chExt cx="3934789" cy="2417477"/>
          </a:xfrm>
        </p:grpSpPr>
        <p:pic>
          <p:nvPicPr>
            <p:cNvPr id="16" name="Picture 1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D95ADF34-C690-6D4F-BB1C-14EAE1C33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441"/>
            <a:stretch/>
          </p:blipFill>
          <p:spPr>
            <a:xfrm>
              <a:off x="4893202" y="4592602"/>
              <a:ext cx="2938094" cy="209106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F252AB-5960-C942-BA54-206D4B8D9947}"/>
                </a:ext>
              </a:extLst>
            </p:cNvPr>
            <p:cNvSpPr txBox="1"/>
            <p:nvPr/>
          </p:nvSpPr>
          <p:spPr>
            <a:xfrm>
              <a:off x="4777302" y="4266191"/>
              <a:ext cx="3934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2020 April Child Abuse &amp; Neglect</a:t>
              </a:r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9813F86-6ADA-404C-9183-3F7F52AFCE3D}"/>
              </a:ext>
            </a:extLst>
          </p:cNvPr>
          <p:cNvSpPr/>
          <p:nvPr/>
        </p:nvSpPr>
        <p:spPr>
          <a:xfrm rot="5400000">
            <a:off x="6007086" y="3815840"/>
            <a:ext cx="478525" cy="362629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71CC7BE-DA62-4541-9E2F-2AC0118A6BE1}"/>
              </a:ext>
            </a:extLst>
          </p:cNvPr>
          <p:cNvSpPr/>
          <p:nvPr/>
        </p:nvSpPr>
        <p:spPr>
          <a:xfrm rot="5400000">
            <a:off x="9910204" y="3944231"/>
            <a:ext cx="478525" cy="362629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B1A940-14EE-2844-9BA0-DB27CA759F21}"/>
              </a:ext>
            </a:extLst>
          </p:cNvPr>
          <p:cNvGrpSpPr/>
          <p:nvPr/>
        </p:nvGrpSpPr>
        <p:grpSpPr>
          <a:xfrm>
            <a:off x="8311098" y="1082205"/>
            <a:ext cx="3934789" cy="2604684"/>
            <a:chOff x="8311098" y="1082205"/>
            <a:chExt cx="3934789" cy="2604684"/>
          </a:xfrm>
        </p:grpSpPr>
        <p:pic>
          <p:nvPicPr>
            <p:cNvPr id="21" name="Picture 20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BB910047-88EC-164F-AAAB-BE85E0AE4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498"/>
            <a:stretch/>
          </p:blipFill>
          <p:spPr>
            <a:xfrm>
              <a:off x="8579898" y="1451537"/>
              <a:ext cx="3266649" cy="22353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2B5106-1465-CB4D-A396-D48531B7D6E2}"/>
                </a:ext>
              </a:extLst>
            </p:cNvPr>
            <p:cNvSpPr txBox="1"/>
            <p:nvPr/>
          </p:nvSpPr>
          <p:spPr>
            <a:xfrm>
              <a:off x="8311098" y="1082205"/>
              <a:ext cx="3934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2019 April Domestic Violence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953A6A-3587-604B-BB44-FCEC33340733}"/>
              </a:ext>
            </a:extLst>
          </p:cNvPr>
          <p:cNvGrpSpPr/>
          <p:nvPr/>
        </p:nvGrpSpPr>
        <p:grpSpPr>
          <a:xfrm>
            <a:off x="8514941" y="4265869"/>
            <a:ext cx="3934789" cy="2417799"/>
            <a:chOff x="8514941" y="4265869"/>
            <a:chExt cx="3934789" cy="2417799"/>
          </a:xfrm>
        </p:grpSpPr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558671F5-6B42-C14D-8B4B-EDDDF7D65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498"/>
            <a:stretch/>
          </p:blipFill>
          <p:spPr>
            <a:xfrm>
              <a:off x="8598380" y="4592601"/>
              <a:ext cx="3248167" cy="209106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6A9C22-B813-5E45-81B7-C0683ED2A4A9}"/>
                </a:ext>
              </a:extLst>
            </p:cNvPr>
            <p:cNvSpPr txBox="1"/>
            <p:nvPr/>
          </p:nvSpPr>
          <p:spPr>
            <a:xfrm>
              <a:off x="8514941" y="4265869"/>
              <a:ext cx="3934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2020 April Domestic Violence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B590E5D9-0981-BA4A-B20A-3E07E510AA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257" r="9091"/>
          <a:stretch/>
        </p:blipFill>
        <p:spPr>
          <a:xfrm>
            <a:off x="0" y="0"/>
            <a:ext cx="12191980" cy="30855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8EE3132-5BB4-1E4F-9B54-2529AD9FB71D}"/>
              </a:ext>
            </a:extLst>
          </p:cNvPr>
          <p:cNvSpPr/>
          <p:nvPr/>
        </p:nvSpPr>
        <p:spPr>
          <a:xfrm>
            <a:off x="9681836" y="5844831"/>
            <a:ext cx="572632" cy="57411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40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arge, people, group, ocean&#10;&#10;Description automatically generated">
            <a:extLst>
              <a:ext uri="{FF2B5EF4-FFF2-40B4-BE49-F238E27FC236}">
                <a16:creationId xmlns:a16="http://schemas.microsoft.com/office/drawing/2014/main" id="{1A3043A1-F021-EB4B-9ADA-216E2BDA3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t="3367" b="2955"/>
          <a:stretch/>
        </p:blipFill>
        <p:spPr>
          <a:xfrm>
            <a:off x="839788" y="1470025"/>
            <a:ext cx="4935924" cy="3013168"/>
          </a:xfrm>
          <a:prstGeom prst="rect">
            <a:avLst/>
          </a:prstGeom>
        </p:spPr>
      </p:pic>
      <p:pic>
        <p:nvPicPr>
          <p:cNvPr id="3" name="Picture 2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6F166A3F-D272-E04C-AF62-08AC81EEB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" t="13005" r="1"/>
          <a:stretch/>
        </p:blipFill>
        <p:spPr>
          <a:xfrm>
            <a:off x="1000125" y="4483193"/>
            <a:ext cx="3429000" cy="1027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FDED79-A883-544F-A097-76AC411A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619" y="3266294"/>
            <a:ext cx="4889500" cy="3013168"/>
          </a:xfrm>
          <a:prstGeom prst="rect">
            <a:avLst/>
          </a:prstGeom>
        </p:spPr>
      </p:pic>
      <p:pic>
        <p:nvPicPr>
          <p:cNvPr id="9" name="Picture 8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A40F7FF8-AAF3-BA47-B242-83C89289C3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2"/>
          <a:stretch/>
        </p:blipFill>
        <p:spPr>
          <a:xfrm>
            <a:off x="6673755" y="1516866"/>
            <a:ext cx="3237741" cy="12984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6A18A0A-F093-0542-B7F8-CC9E15EB73AB}"/>
              </a:ext>
            </a:extLst>
          </p:cNvPr>
          <p:cNvSpPr txBox="1">
            <a:spLocks/>
          </p:cNvSpPr>
          <p:nvPr/>
        </p:nvSpPr>
        <p:spPr>
          <a:xfrm>
            <a:off x="839788" y="365126"/>
            <a:ext cx="11218862" cy="541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Projection with Short-term ARIMA(1,0,0) Model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D16707-7BF8-8547-A031-A500F10670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257" r="9091"/>
          <a:stretch/>
        </p:blipFill>
        <p:spPr>
          <a:xfrm>
            <a:off x="0" y="0"/>
            <a:ext cx="12191980" cy="308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8D68B9-7390-E047-BC40-3D670D9F71F9}"/>
              </a:ext>
            </a:extLst>
          </p:cNvPr>
          <p:cNvSpPr txBox="1"/>
          <p:nvPr/>
        </p:nvSpPr>
        <p:spPr>
          <a:xfrm flipH="1">
            <a:off x="1000125" y="1100693"/>
            <a:ext cx="437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Stationary Assumption Satisfied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3B375-3767-DB4A-926D-25523867B5FB}"/>
              </a:ext>
            </a:extLst>
          </p:cNvPr>
          <p:cNvSpPr txBox="1"/>
          <p:nvPr/>
        </p:nvSpPr>
        <p:spPr>
          <a:xfrm flipH="1">
            <a:off x="6576277" y="1027095"/>
            <a:ext cx="437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779079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809</Words>
  <Application>Microsoft Macintosh PowerPoint</Application>
  <PresentationFormat>Widescreen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GradientVTI</vt:lpstr>
      <vt:lpstr>iMPACT OF coVID-19 ON CRIMES IN la cOUNTY </vt:lpstr>
      <vt:lpstr>PowerPoint Presentation</vt:lpstr>
      <vt:lpstr>Introduction </vt:lpstr>
      <vt:lpstr>Timeline</vt:lpstr>
      <vt:lpstr>Past 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AND  Stay Safe!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Sidong Wang</dc:creator>
  <cp:lastModifiedBy>Sidong Wang</cp:lastModifiedBy>
  <cp:revision>53</cp:revision>
  <dcterms:created xsi:type="dcterms:W3CDTF">2020-05-13T06:08:50Z</dcterms:created>
  <dcterms:modified xsi:type="dcterms:W3CDTF">2020-05-16T00:22:07Z</dcterms:modified>
</cp:coreProperties>
</file>